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71" r:id="rId3"/>
    <p:sldId id="274" r:id="rId4"/>
    <p:sldId id="276" r:id="rId5"/>
    <p:sldId id="259" r:id="rId6"/>
    <p:sldId id="269" r:id="rId7"/>
    <p:sldId id="268" r:id="rId8"/>
    <p:sldId id="267" r:id="rId9"/>
    <p:sldId id="278" r:id="rId10"/>
    <p:sldId id="266" r:id="rId11"/>
    <p:sldId id="277" r:id="rId12"/>
    <p:sldId id="262" r:id="rId13"/>
    <p:sldId id="265" r:id="rId14"/>
    <p:sldId id="27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25570F1-C487-4CEC-A000-01D3B0353BEC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4796F4A-CAC6-4257-B191-2AC02ABDC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570F1-C487-4CEC-A000-01D3B0353BEC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796F4A-CAC6-4257-B191-2AC02ABDC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570F1-C487-4CEC-A000-01D3B0353BEC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796F4A-CAC6-4257-B191-2AC02ABDC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570F1-C487-4CEC-A000-01D3B0353BEC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796F4A-CAC6-4257-B191-2AC02ABDC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25570F1-C487-4CEC-A000-01D3B0353BEC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4796F4A-CAC6-4257-B191-2AC02ABDC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570F1-C487-4CEC-A000-01D3B0353BEC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4796F4A-CAC6-4257-B191-2AC02ABDC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570F1-C487-4CEC-A000-01D3B0353BEC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4796F4A-CAC6-4257-B191-2AC02ABDC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570F1-C487-4CEC-A000-01D3B0353BEC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796F4A-CAC6-4257-B191-2AC02ABDC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5570F1-C487-4CEC-A000-01D3B0353BEC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796F4A-CAC6-4257-B191-2AC02ABDC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25570F1-C487-4CEC-A000-01D3B0353BEC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4796F4A-CAC6-4257-B191-2AC02ABDC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25570F1-C487-4CEC-A000-01D3B0353BEC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4796F4A-CAC6-4257-B191-2AC02ABDC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25570F1-C487-4CEC-A000-01D3B0353BEC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4796F4A-CAC6-4257-B191-2AC02ABDC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0"/>
            <a:ext cx="7886728" cy="207170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Перспективы развития основного общего образования в свете ФГОС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3286124"/>
            <a:ext cx="3500462" cy="2928958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endParaRPr lang="ru-RU" sz="2400" dirty="0" smtClean="0">
              <a:solidFill>
                <a:schemeClr val="bg1"/>
              </a:solidFill>
            </a:endParaRPr>
          </a:p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МБОУ  </a:t>
            </a:r>
          </a:p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 «Средняя общеобразовательная школа №8» г.Краснокамска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1026" name="Picture 2" descr="G:\he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3286124"/>
            <a:ext cx="4429156" cy="29122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7465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chemeClr val="accent1"/>
                </a:solidFill>
              </a:rPr>
              <a:t>Актуальность  </a:t>
            </a:r>
            <a:r>
              <a:rPr lang="ru-RU" sz="3200" dirty="0" err="1" smtClean="0">
                <a:solidFill>
                  <a:schemeClr val="accent1"/>
                </a:solidFill>
              </a:rPr>
              <a:t>апробационной</a:t>
            </a:r>
            <a:r>
              <a:rPr lang="ru-RU" sz="3200" dirty="0" smtClean="0">
                <a:solidFill>
                  <a:schemeClr val="accent1"/>
                </a:solidFill>
              </a:rPr>
              <a:t> деятельности</a:t>
            </a:r>
            <a:endParaRPr lang="ru-RU" sz="3200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chemeClr val="bg1"/>
                </a:solidFill>
              </a:rPr>
              <a:t>На третьей ступени осуществляется обучение по индивидуальным учебным планам, а построение индивидуальной образовательной траектории требует от обучающихся умения самостоятельно планировать, организовывать и реализовывать учебную деятельность,  -  главных умений, обучение которым начинается в среднем звене.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46095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План реализации Программы </a:t>
            </a:r>
            <a:r>
              <a:rPr lang="ru-RU" sz="3200" b="1" dirty="0" err="1" smtClean="0"/>
              <a:t>апробационной</a:t>
            </a:r>
            <a:r>
              <a:rPr lang="ru-RU" sz="3200" b="1" dirty="0" smtClean="0"/>
              <a:t> деятельности</a:t>
            </a:r>
            <a:br>
              <a:rPr lang="ru-RU" sz="3200" b="1" dirty="0" smtClean="0"/>
            </a:br>
            <a:r>
              <a:rPr lang="ru-RU" sz="3200" b="1" dirty="0" smtClean="0"/>
              <a:t>МБОУ «СОШ №8»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u="sng" dirty="0" smtClean="0">
                <a:solidFill>
                  <a:schemeClr val="bg1"/>
                </a:solidFill>
              </a:rPr>
              <a:t>2012 – 2013 </a:t>
            </a:r>
            <a:r>
              <a:rPr lang="ru-RU" u="sng" dirty="0" err="1" smtClean="0">
                <a:solidFill>
                  <a:schemeClr val="bg1"/>
                </a:solidFill>
              </a:rPr>
              <a:t>уч.г</a:t>
            </a:r>
            <a:r>
              <a:rPr lang="ru-RU" u="sng" dirty="0" smtClean="0">
                <a:solidFill>
                  <a:schemeClr val="bg1"/>
                </a:solidFill>
              </a:rPr>
              <a:t>.: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smtClean="0"/>
              <a:t>апробация и корректирование Программы предмета «Основы проектирования» в 5-х классах; разработка памяток для школьников и методических рекомендаций для педагогов;</a:t>
            </a:r>
          </a:p>
          <a:p>
            <a:pPr algn="just">
              <a:buNone/>
            </a:pPr>
            <a:endParaRPr lang="ru-RU" dirty="0" smtClean="0"/>
          </a:p>
          <a:p>
            <a:pPr algn="just"/>
            <a:r>
              <a:rPr lang="ru-RU" u="sng" dirty="0" smtClean="0">
                <a:solidFill>
                  <a:schemeClr val="bg1"/>
                </a:solidFill>
              </a:rPr>
              <a:t>2013 – 2014 </a:t>
            </a:r>
            <a:r>
              <a:rPr lang="ru-RU" u="sng" dirty="0" err="1" smtClean="0">
                <a:solidFill>
                  <a:schemeClr val="bg1"/>
                </a:solidFill>
              </a:rPr>
              <a:t>уч.г</a:t>
            </a:r>
            <a:r>
              <a:rPr lang="ru-RU" u="sng" dirty="0" smtClean="0">
                <a:solidFill>
                  <a:schemeClr val="bg1"/>
                </a:solidFill>
              </a:rPr>
              <a:t>.:</a:t>
            </a:r>
            <a:r>
              <a:rPr lang="ru-RU" dirty="0" smtClean="0"/>
              <a:t> апробация и корректирование Программы  «Основы проектирования» в 6-х классах в учебной и внеурочной деятельности; активная интеграция проектных технологий в  программы учебных предметов в соответствии с учебниками, отвечающими требованиям ФГОС  ООО; мониторинг результатов по итогам обучения в проектном режиме в течение 2012 – 2014 </a:t>
            </a:r>
            <a:r>
              <a:rPr lang="ru-RU" dirty="0" err="1" smtClean="0"/>
              <a:t>уч.гг</a:t>
            </a:r>
            <a:r>
              <a:rPr lang="ru-RU" dirty="0" smtClean="0"/>
              <a:t>.;</a:t>
            </a:r>
          </a:p>
          <a:p>
            <a:pPr algn="just">
              <a:buNone/>
            </a:pPr>
            <a:endParaRPr lang="ru-RU" dirty="0" smtClean="0"/>
          </a:p>
          <a:p>
            <a:pPr algn="just"/>
            <a:r>
              <a:rPr lang="ru-RU" u="sng" dirty="0" smtClean="0">
                <a:solidFill>
                  <a:schemeClr val="bg1"/>
                </a:solidFill>
              </a:rPr>
              <a:t>2015 – 2016 </a:t>
            </a:r>
            <a:r>
              <a:rPr lang="ru-RU" u="sng" dirty="0" err="1" smtClean="0">
                <a:solidFill>
                  <a:schemeClr val="bg1"/>
                </a:solidFill>
              </a:rPr>
              <a:t>уч.г</a:t>
            </a:r>
            <a:r>
              <a:rPr lang="ru-RU" u="sng" dirty="0" smtClean="0">
                <a:solidFill>
                  <a:schemeClr val="bg1"/>
                </a:solidFill>
              </a:rPr>
              <a:t>.:</a:t>
            </a:r>
            <a:r>
              <a:rPr lang="ru-RU" dirty="0" smtClean="0"/>
              <a:t> реализация Программы «Основы проектирования» в 5 – 6 классах  при наличии положительных результатов.</a:t>
            </a:r>
            <a:endParaRPr lang="ru-RU" u="sn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u="sng" dirty="0" smtClean="0">
                <a:solidFill>
                  <a:schemeClr val="bg1"/>
                </a:solidFill>
              </a:rPr>
              <a:t>    </a:t>
            </a:r>
            <a:endParaRPr lang="ru-RU" u="sng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Ожидаемые результаты: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ru-RU" dirty="0" smtClean="0"/>
              <a:t>Умение обучающихся использовать информационные ресурсы в  учебной и внеурочной деятельности;</a:t>
            </a:r>
          </a:p>
          <a:p>
            <a:pPr algn="just">
              <a:buNone/>
            </a:pPr>
            <a:endParaRPr lang="ru-RU" dirty="0" smtClean="0"/>
          </a:p>
          <a:p>
            <a:pPr algn="just"/>
            <a:r>
              <a:rPr lang="ru-RU" dirty="0" smtClean="0"/>
              <a:t>Умение обучающихся определять проблему и ставить цель;</a:t>
            </a:r>
          </a:p>
          <a:p>
            <a:pPr algn="just">
              <a:buNone/>
            </a:pPr>
            <a:endParaRPr lang="ru-RU" dirty="0" smtClean="0"/>
          </a:p>
          <a:p>
            <a:pPr algn="just"/>
            <a:r>
              <a:rPr lang="ru-RU" dirty="0" smtClean="0"/>
              <a:t>Умение </a:t>
            </a:r>
            <a:r>
              <a:rPr lang="ru-RU" dirty="0" smtClean="0"/>
              <a:t>обучающихся самостоятельно </a:t>
            </a:r>
            <a:r>
              <a:rPr lang="ru-RU" dirty="0" smtClean="0"/>
              <a:t>планировать, организовывать и осуществлять учебную и внеурочную деятельность;</a:t>
            </a:r>
          </a:p>
          <a:p>
            <a:pPr algn="just">
              <a:buNone/>
            </a:pPr>
            <a:endParaRPr lang="ru-RU" dirty="0" smtClean="0"/>
          </a:p>
          <a:p>
            <a:pPr algn="just"/>
            <a:r>
              <a:rPr lang="ru-RU" dirty="0" smtClean="0"/>
              <a:t>Умение </a:t>
            </a:r>
            <a:r>
              <a:rPr lang="ru-RU" dirty="0" smtClean="0"/>
              <a:t>обучающихся прогнозировать </a:t>
            </a:r>
            <a:r>
              <a:rPr lang="ru-RU" dirty="0" smtClean="0"/>
              <a:t>и оценивать конечный результат;</a:t>
            </a:r>
          </a:p>
          <a:p>
            <a:pPr algn="just">
              <a:buNone/>
            </a:pPr>
            <a:endParaRPr lang="ru-RU" dirty="0" smtClean="0"/>
          </a:p>
          <a:p>
            <a:pPr algn="just"/>
            <a:r>
              <a:rPr lang="ru-RU" dirty="0" smtClean="0"/>
              <a:t>Умение обучающихся взаимодействовать в коллективе и способность вносить личный вклад в общее дело;</a:t>
            </a:r>
          </a:p>
          <a:p>
            <a:pPr algn="just">
              <a:buNone/>
            </a:pPr>
            <a:endParaRPr lang="ru-RU" dirty="0" smtClean="0"/>
          </a:p>
          <a:p>
            <a:pPr algn="just"/>
            <a:r>
              <a:rPr lang="ru-RU" dirty="0" smtClean="0"/>
              <a:t>Способность обучающихся к конструктивной критике и самокритике;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Умение обучающихся выражать личную точку зрения и представлять результаты своего </a:t>
            </a:r>
            <a:r>
              <a:rPr lang="ru-RU" dirty="0" smtClean="0"/>
              <a:t>труда</a:t>
            </a:r>
            <a:r>
              <a:rPr lang="ru-RU" dirty="0" smtClean="0"/>
              <a:t>;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Качественная подготовка обучающихся к конкурсам исследовательских и проектных работ и популяризация данного вида деятельности.</a:t>
            </a:r>
            <a:endParaRPr lang="ru-RU" dirty="0" smtClean="0"/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Проектно-исследовательская деятельность предполагает: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Организацию и проведение родительских собраний по тематике апробации;</a:t>
            </a:r>
          </a:p>
          <a:p>
            <a:pPr algn="just"/>
            <a:r>
              <a:rPr lang="ru-RU" dirty="0" smtClean="0"/>
              <a:t>Анкетирование и собеседования для всех участников;</a:t>
            </a:r>
          </a:p>
          <a:p>
            <a:pPr algn="just"/>
            <a:r>
              <a:rPr lang="ru-RU" dirty="0" smtClean="0"/>
              <a:t>Разработка и тиражирование информационных буклетов для родителей;</a:t>
            </a:r>
          </a:p>
          <a:p>
            <a:pPr algn="just"/>
            <a:r>
              <a:rPr lang="ru-RU" dirty="0" smtClean="0"/>
              <a:t>Включение родителей в совместную с детьми проектную деятельность;</a:t>
            </a:r>
          </a:p>
          <a:p>
            <a:pPr algn="just"/>
            <a:r>
              <a:rPr lang="ru-RU" dirty="0" smtClean="0"/>
              <a:t>Размещение информации о ходе и промежуточных результатах </a:t>
            </a:r>
            <a:r>
              <a:rPr lang="ru-RU" dirty="0" err="1" smtClean="0"/>
              <a:t>апробационной</a:t>
            </a:r>
            <a:r>
              <a:rPr lang="ru-RU" dirty="0" smtClean="0"/>
              <a:t>  деятельности  на сайте школы.</a:t>
            </a:r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завуч\Рабочий стол\0022-022-Spasibo-za-vnimani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2214554"/>
            <a:ext cx="2328850" cy="242889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28926" y="285728"/>
            <a:ext cx="5757874" cy="5886789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Во исполнение приказа Министерства образования и науки РФ</a:t>
            </a:r>
          </a:p>
          <a:p>
            <a:pPr algn="ctr">
              <a:buNone/>
            </a:pPr>
            <a:r>
              <a:rPr lang="ru-RU" dirty="0" smtClean="0"/>
              <a:t>№1897 от 17.12.2010г.</a:t>
            </a:r>
          </a:p>
          <a:p>
            <a:pPr algn="ctr">
              <a:buNone/>
            </a:pPr>
            <a:r>
              <a:rPr lang="ru-RU" dirty="0" smtClean="0"/>
              <a:t>«Об утверждении федерального государственного образовательного стандарта основного общего образования»</a:t>
            </a:r>
          </a:p>
          <a:p>
            <a:pPr algn="ctr">
              <a:buNone/>
            </a:pPr>
            <a:r>
              <a:rPr lang="ru-RU" dirty="0" smtClean="0"/>
              <a:t>В МБОУ «СОШ №8» организована деятельность по подготовке к введению нового стандарта.</a:t>
            </a:r>
            <a:endParaRPr lang="ru-RU" dirty="0"/>
          </a:p>
        </p:txBody>
      </p:sp>
      <p:pic>
        <p:nvPicPr>
          <p:cNvPr id="4097" name="Picture 1" descr="C:\Documents and Settings\Admin\Рабочий стол\ВРЕМЕННАЯ ПАПКА\ВНИМАНИЕ-картинки\89041040_4783955_x_2cf1474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00174"/>
            <a:ext cx="2428892" cy="38576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18010"/>
          </a:xfrm>
        </p:spPr>
        <p:txBody>
          <a:bodyPr>
            <a:normAutofit/>
          </a:bodyPr>
          <a:lstStyle/>
          <a:p>
            <a:pPr algn="ctr"/>
            <a:r>
              <a:rPr lang="ru-RU" sz="2400" b="1" u="sng" dirty="0" smtClean="0"/>
              <a:t>Организация подготовки к введению ФГОС ООО</a:t>
            </a:r>
            <a:endParaRPr lang="ru-RU" sz="24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02953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 algn="just"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1. Приказ директора школы «Об организации деятельности школы по подготовке к введению ФГОС ООО.</a:t>
            </a:r>
          </a:p>
          <a:p>
            <a:pPr marL="514350" indent="-514350" algn="just"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2. План работы администрации МБОУ «СОШ №8» по подготовке к введению ФГОС ООО.</a:t>
            </a:r>
          </a:p>
          <a:p>
            <a:pPr marL="514350" indent="-514350"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3. Положение о школьной команде.</a:t>
            </a:r>
          </a:p>
          <a:p>
            <a:pPr marL="514350" indent="-514350"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4. План работы ШК на 2012 – 2013 учебный год.</a:t>
            </a:r>
          </a:p>
          <a:p>
            <a:pPr marL="514350" indent="-514350" algn="just"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5. Сетевой график работы школы по ФГОС ООО на 2012 - 2015 учебный год.</a:t>
            </a:r>
          </a:p>
          <a:p>
            <a:pPr marL="514350" indent="-514350"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6.Положение о рабочей программе.</a:t>
            </a:r>
          </a:p>
          <a:p>
            <a:pPr marL="514350" indent="-514350"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7. Положение о внеурочной деятельности.</a:t>
            </a:r>
          </a:p>
          <a:p>
            <a:pPr marL="514350" indent="-514350" algn="just"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8.План-график повышения квалификации педагогов и руководителей ОУ по вопросам введения ФГОС ООО.</a:t>
            </a:r>
          </a:p>
          <a:p>
            <a:pPr marL="514350" indent="-514350">
              <a:buNone/>
            </a:pPr>
            <a:endParaRPr lang="ru-RU" sz="2400" dirty="0" smtClean="0">
              <a:solidFill>
                <a:schemeClr val="bg1"/>
              </a:solidFill>
            </a:endParaRPr>
          </a:p>
          <a:p>
            <a:pPr marL="514350" indent="-514350">
              <a:buNone/>
            </a:pP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/>
              <a:t>Состав школьной команды: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Писарева О.С</a:t>
            </a:r>
            <a:r>
              <a:rPr lang="ru-RU" sz="2000" dirty="0" smtClean="0"/>
              <a:t>. – руководитель ШК, зам. директора по УВР;</a:t>
            </a:r>
          </a:p>
          <a:p>
            <a:r>
              <a:rPr lang="ru-RU" sz="2000" dirty="0" err="1" smtClean="0">
                <a:solidFill>
                  <a:srgbClr val="FF0000"/>
                </a:solidFill>
              </a:rPr>
              <a:t>Сединина</a:t>
            </a:r>
            <a:r>
              <a:rPr lang="ru-RU" sz="2000" dirty="0" smtClean="0">
                <a:solidFill>
                  <a:srgbClr val="FF0000"/>
                </a:solidFill>
              </a:rPr>
              <a:t> Л.П</a:t>
            </a:r>
            <a:r>
              <a:rPr lang="ru-RU" sz="2000" dirty="0" smtClean="0"/>
              <a:t>. – зам. директора по ВР;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Гончарова И.В. </a:t>
            </a:r>
            <a:r>
              <a:rPr lang="ru-RU" sz="2000" dirty="0" smtClean="0"/>
              <a:t>– учитель математики, руководитель ШМО;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Гуляева С.Ю.</a:t>
            </a:r>
            <a:r>
              <a:rPr lang="ru-RU" sz="2000" dirty="0" smtClean="0"/>
              <a:t> – учитель технологии, руководитель ШМО;</a:t>
            </a:r>
          </a:p>
          <a:p>
            <a:pPr algn="just"/>
            <a:r>
              <a:rPr lang="ru-RU" sz="2000" dirty="0" smtClean="0">
                <a:solidFill>
                  <a:srgbClr val="FF0000"/>
                </a:solidFill>
              </a:rPr>
              <a:t>Артемьева М.М. </a:t>
            </a:r>
            <a:r>
              <a:rPr lang="ru-RU" sz="2000" dirty="0" smtClean="0"/>
              <a:t>– учитель географии, руководитель РМО;</a:t>
            </a:r>
          </a:p>
          <a:p>
            <a:pPr marL="85725" indent="-85725" algn="just"/>
            <a:r>
              <a:rPr lang="ru-RU" sz="2000" dirty="0" err="1" smtClean="0">
                <a:solidFill>
                  <a:srgbClr val="FF0000"/>
                </a:solidFill>
              </a:rPr>
              <a:t>Мишенкова</a:t>
            </a:r>
            <a:r>
              <a:rPr lang="ru-RU" sz="2000" dirty="0" smtClean="0">
                <a:solidFill>
                  <a:srgbClr val="FF0000"/>
                </a:solidFill>
              </a:rPr>
              <a:t> Н.В. </a:t>
            </a:r>
            <a:r>
              <a:rPr lang="ru-RU" sz="2000" dirty="0" smtClean="0"/>
              <a:t>– учитель русского языка и литературы, руководитель ШМО;</a:t>
            </a:r>
          </a:p>
          <a:p>
            <a:pPr marL="85725" indent="-85725" algn="just"/>
            <a:r>
              <a:rPr lang="ru-RU" sz="2000" dirty="0" smtClean="0">
                <a:solidFill>
                  <a:srgbClr val="FF0000"/>
                </a:solidFill>
              </a:rPr>
              <a:t>Воронина Н.П. </a:t>
            </a:r>
            <a:r>
              <a:rPr lang="ru-RU" sz="2000" dirty="0" smtClean="0"/>
              <a:t>– учитель химии, член районной творческой группы по введению ФГОС ООО;</a:t>
            </a:r>
          </a:p>
          <a:p>
            <a:pPr marL="85725" indent="-85725" algn="just"/>
            <a:r>
              <a:rPr lang="ru-RU" sz="2000" dirty="0" err="1" smtClean="0">
                <a:solidFill>
                  <a:srgbClr val="FF0000"/>
                </a:solidFill>
              </a:rPr>
              <a:t>Верхоланцева</a:t>
            </a:r>
            <a:r>
              <a:rPr lang="ru-RU" sz="2000" dirty="0" smtClean="0">
                <a:solidFill>
                  <a:srgbClr val="FF0000"/>
                </a:solidFill>
              </a:rPr>
              <a:t> И.И. </a:t>
            </a:r>
            <a:r>
              <a:rPr lang="ru-RU" sz="2000" dirty="0" smtClean="0"/>
              <a:t>– учитель истории и обществознания, руководитель школьной творческой группы по инновационной деятельности;</a:t>
            </a:r>
          </a:p>
          <a:p>
            <a:pPr marL="85725" indent="-85725" algn="just"/>
            <a:r>
              <a:rPr lang="ru-RU" sz="2000" dirty="0" smtClean="0">
                <a:solidFill>
                  <a:srgbClr val="FF0000"/>
                </a:solidFill>
              </a:rPr>
              <a:t>Якушева В.В</a:t>
            </a:r>
            <a:r>
              <a:rPr lang="ru-RU" sz="2000" dirty="0" smtClean="0"/>
              <a:t>. – учитель физики, руководитель ШМО;</a:t>
            </a:r>
          </a:p>
          <a:p>
            <a:pPr marL="85725" indent="-85725" algn="just"/>
            <a:r>
              <a:rPr lang="ru-RU" sz="2000" dirty="0" smtClean="0">
                <a:solidFill>
                  <a:srgbClr val="FF0000"/>
                </a:solidFill>
              </a:rPr>
              <a:t>Морозова Н.Л. </a:t>
            </a:r>
            <a:r>
              <a:rPr lang="ru-RU" sz="2000" dirty="0" smtClean="0"/>
              <a:t>– учитель английского языка, руководитель ШМО.</a:t>
            </a:r>
          </a:p>
          <a:p>
            <a:pPr marL="85725" indent="-85725" algn="just"/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u="sng" dirty="0" smtClean="0"/>
              <a:t>Содержание работы Школьной команды</a:t>
            </a:r>
            <a:endParaRPr lang="ru-RU" sz="3200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2116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Разработка базовых компонентов ООП  образовательного учреждения; </a:t>
            </a:r>
          </a:p>
          <a:p>
            <a:pPr algn="just"/>
            <a:r>
              <a:rPr lang="ru-RU" dirty="0" smtClean="0"/>
              <a:t>организация методической работы в учреждении по освоению требований ФГОС;</a:t>
            </a:r>
          </a:p>
          <a:p>
            <a:pPr algn="just"/>
            <a:r>
              <a:rPr lang="ru-RU" dirty="0" smtClean="0"/>
              <a:t>разработка методических рекомендаций по внедрению ООП   общего образования;</a:t>
            </a:r>
          </a:p>
          <a:p>
            <a:pPr algn="just"/>
            <a:r>
              <a:rPr lang="ru-RU" dirty="0" smtClean="0"/>
              <a:t>создание программ, обеспечивающих выполнение вариативной части Базисного учебного плана;</a:t>
            </a:r>
          </a:p>
          <a:p>
            <a:pPr algn="just"/>
            <a:r>
              <a:rPr lang="ru-RU" dirty="0" smtClean="0"/>
              <a:t>осуществление консультирования педагогов по вопросам, связанным с введением ФГОС;</a:t>
            </a:r>
          </a:p>
          <a:p>
            <a:pPr algn="just"/>
            <a:r>
              <a:rPr lang="ru-RU" dirty="0" smtClean="0"/>
              <a:t>организация просветительской работы среди родительской общественности</a:t>
            </a:r>
            <a:r>
              <a:rPr lang="ru-RU" b="1" dirty="0" smtClean="0"/>
              <a:t>;</a:t>
            </a:r>
          </a:p>
          <a:p>
            <a:r>
              <a:rPr lang="ru-RU" dirty="0" smtClean="0"/>
              <a:t>выполнение технического задания;</a:t>
            </a:r>
          </a:p>
          <a:p>
            <a:pPr algn="just"/>
            <a:r>
              <a:rPr lang="ru-RU" dirty="0" smtClean="0"/>
              <a:t>своевременное предоставление отчетности о выполнении технического задания.</a:t>
            </a:r>
          </a:p>
          <a:p>
            <a:pPr algn="just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Реализация плана работы ШК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u="sng" dirty="0" smtClean="0"/>
              <a:t>Направления деятельности</a:t>
            </a:r>
            <a:r>
              <a:rPr lang="ru-RU" dirty="0" smtClean="0"/>
              <a:t>: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Организационное </a:t>
            </a:r>
            <a:r>
              <a:rPr lang="ru-RU" dirty="0" smtClean="0"/>
              <a:t>- утверждение состава ШК, распределение полномочий, планирование.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Теоретическое</a:t>
            </a:r>
            <a:r>
              <a:rPr lang="ru-RU" dirty="0" smtClean="0"/>
              <a:t> – изучение нормативных документов и требований к ООО.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Методическое</a:t>
            </a:r>
            <a:r>
              <a:rPr lang="ru-RU" dirty="0" smtClean="0"/>
              <a:t> – участие в семинарах, конференциях, консультирование педагогов, изучение и обобщение опыта работы других школ.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Практическое </a:t>
            </a:r>
            <a:r>
              <a:rPr lang="ru-RU" dirty="0" smtClean="0"/>
              <a:t>– разработка разделов ООП, программы деятельности </a:t>
            </a:r>
            <a:r>
              <a:rPr lang="ru-RU" dirty="0" err="1" smtClean="0"/>
              <a:t>апробационной</a:t>
            </a:r>
            <a:r>
              <a:rPr lang="ru-RU" dirty="0" smtClean="0"/>
              <a:t> площадки, организация круглых столов для обсуждения промежуточных результатов работы, мониторинг проведённой работы ШК и размещение информации о подготовке к введению ФГОС ООО на школьном сайте.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Аналитическое</a:t>
            </a:r>
            <a:r>
              <a:rPr lang="ru-RU" dirty="0" smtClean="0"/>
              <a:t> – анализ степени готовности администрации и педагогов школы к введению ФГОС ООО.</a:t>
            </a:r>
            <a:endParaRPr lang="ru-RU" dirty="0" smtClean="0">
              <a:solidFill>
                <a:srgbClr val="FF0000"/>
              </a:solidFill>
            </a:endParaRPr>
          </a:p>
          <a:p>
            <a:pPr marL="514350" indent="-514350" algn="just">
              <a:buAutoNum type="arabicPeriod"/>
            </a:pPr>
            <a:endParaRPr lang="ru-RU" dirty="0" smtClean="0"/>
          </a:p>
          <a:p>
            <a:pPr marL="514350" indent="-514350" algn="just">
              <a:buAutoNum type="arabicPeriod"/>
            </a:pP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Выполнение плана работы</a:t>
            </a:r>
            <a:br>
              <a:rPr lang="ru-RU" sz="2800" dirty="0" smtClean="0"/>
            </a:br>
            <a:r>
              <a:rPr lang="ru-RU" sz="2800" dirty="0" smtClean="0"/>
              <a:t>МБОУ «СОШ № 8» по подготовке к введению</a:t>
            </a:r>
            <a:br>
              <a:rPr lang="ru-RU" sz="2800" dirty="0" smtClean="0"/>
            </a:br>
            <a:r>
              <a:rPr lang="ru-RU" sz="2800" dirty="0" smtClean="0"/>
              <a:t>ФГОС ООО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78634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dirty="0" smtClean="0"/>
              <a:t>Изучены структура и содержание ООП.</a:t>
            </a:r>
          </a:p>
          <a:p>
            <a:r>
              <a:rPr lang="ru-RU" sz="1800" dirty="0" smtClean="0"/>
              <a:t>Разработаны локальные документы по подготовке к введению ФГОС ООО.</a:t>
            </a:r>
          </a:p>
          <a:p>
            <a:pPr algn="just"/>
            <a:r>
              <a:rPr lang="ru-RU" sz="1800" dirty="0" smtClean="0"/>
              <a:t>Разработаны основные разделы ООП: «Пояснительная записка»,  «Планируемые результаты освоения ООП ООО», «Система оценки достижения планируемых результатов», «Программа воспитания и </a:t>
            </a:r>
            <a:r>
              <a:rPr lang="ru-RU" sz="1800" smtClean="0"/>
              <a:t>социализации», </a:t>
            </a:r>
            <a:r>
              <a:rPr lang="ru-RU" sz="1800" dirty="0" smtClean="0"/>
              <a:t>«Программа развития УУД», которые требуют дальнейшей доработки и корректировки.</a:t>
            </a:r>
          </a:p>
          <a:p>
            <a:pPr algn="just"/>
            <a:r>
              <a:rPr lang="ru-RU" sz="1800" dirty="0" smtClean="0"/>
              <a:t>Разработаны рабочие программы по предметам: русский язык, литература, математика, история, английский язык.</a:t>
            </a:r>
          </a:p>
          <a:p>
            <a:pPr algn="just"/>
            <a:r>
              <a:rPr lang="ru-RU" sz="1800" dirty="0" smtClean="0"/>
              <a:t>Проведены семинары в школе: «</a:t>
            </a:r>
            <a:r>
              <a:rPr lang="ru-RU" sz="1800" dirty="0" err="1" smtClean="0"/>
              <a:t>Системно-деятельностный</a:t>
            </a:r>
            <a:r>
              <a:rPr lang="ru-RU" sz="1800" dirty="0" smtClean="0"/>
              <a:t> подход как основа обучения по стандартам нового поколения», «Достижение личностных результатов. Проблемы социализации», «Технологии ФГОС».</a:t>
            </a:r>
          </a:p>
          <a:p>
            <a:r>
              <a:rPr lang="ru-RU" sz="1800" dirty="0" smtClean="0"/>
              <a:t>Педагоги проходили курсы повышения квалификации.</a:t>
            </a:r>
          </a:p>
          <a:p>
            <a:pPr algn="just"/>
            <a:r>
              <a:rPr lang="ru-RU" sz="1800" dirty="0" smtClean="0"/>
              <a:t>Частично  укомплектована библиотека УМК по предметам учебного плана в соответствии с федеральным перечнем.</a:t>
            </a:r>
          </a:p>
          <a:p>
            <a:r>
              <a:rPr lang="ru-RU" sz="1800" dirty="0" smtClean="0"/>
              <a:t>Определены потребности в области материально-технической базы.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Деятельность </a:t>
            </a:r>
            <a:r>
              <a:rPr lang="ru-RU" sz="3200" dirty="0" err="1" smtClean="0"/>
              <a:t>апробационной</a:t>
            </a:r>
            <a:r>
              <a:rPr lang="ru-RU" sz="3200" smtClean="0"/>
              <a:t> площадки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u="sng" dirty="0" smtClean="0"/>
              <a:t>Тема:</a:t>
            </a:r>
          </a:p>
          <a:p>
            <a:pPr algn="ctr">
              <a:buNone/>
            </a:pPr>
            <a:r>
              <a:rPr lang="ru-RU" dirty="0" smtClean="0">
                <a:solidFill>
                  <a:schemeClr val="bg1"/>
                </a:solidFill>
              </a:rPr>
              <a:t> «Развитие проектно-исследовательских умений обучающихся в учебной и внеурочной деятельности в соответствии с ФГОС   ООО»</a:t>
            </a:r>
          </a:p>
          <a:p>
            <a:pPr algn="ctr">
              <a:buNone/>
            </a:pPr>
            <a:r>
              <a:rPr lang="ru-RU" u="sng" dirty="0" smtClean="0"/>
              <a:t>Авторы программы </a:t>
            </a:r>
            <a:r>
              <a:rPr lang="ru-RU" u="sng" dirty="0" err="1" smtClean="0"/>
              <a:t>апробационной</a:t>
            </a:r>
            <a:r>
              <a:rPr lang="ru-RU" u="sng" dirty="0" smtClean="0"/>
              <a:t> деятельности:</a:t>
            </a:r>
          </a:p>
          <a:p>
            <a:pPr algn="just"/>
            <a:r>
              <a:rPr lang="ru-RU" dirty="0" err="1" smtClean="0">
                <a:solidFill>
                  <a:schemeClr val="bg1"/>
                </a:solidFill>
              </a:rPr>
              <a:t>Мишенкова</a:t>
            </a:r>
            <a:r>
              <a:rPr lang="ru-RU" dirty="0" smtClean="0">
                <a:solidFill>
                  <a:schemeClr val="bg1"/>
                </a:solidFill>
              </a:rPr>
              <a:t> Надежда Валентиновна;</a:t>
            </a:r>
          </a:p>
          <a:p>
            <a:pPr algn="just"/>
            <a:r>
              <a:rPr lang="ru-RU" dirty="0" err="1" smtClean="0">
                <a:solidFill>
                  <a:schemeClr val="bg1"/>
                </a:solidFill>
              </a:rPr>
              <a:t>Верхоланцева</a:t>
            </a:r>
            <a:r>
              <a:rPr lang="ru-RU" dirty="0" smtClean="0">
                <a:solidFill>
                  <a:schemeClr val="bg1"/>
                </a:solidFill>
              </a:rPr>
              <a:t> Ирина Ивановна;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</a:rPr>
              <a:t>Писарева Ольга Сергеевна.</a:t>
            </a:r>
          </a:p>
          <a:p>
            <a:pPr algn="ctr">
              <a:buNone/>
            </a:pPr>
            <a:endParaRPr lang="ru-RU" u="sng" dirty="0" smtClean="0"/>
          </a:p>
          <a:p>
            <a:pPr algn="ctr">
              <a:buNone/>
            </a:pPr>
            <a:endParaRPr lang="ru-RU" u="sng" dirty="0" smtClean="0"/>
          </a:p>
          <a:p>
            <a:pPr algn="ctr">
              <a:buNone/>
            </a:pPr>
            <a:endParaRPr lang="ru-RU" u="sng" dirty="0" smtClean="0"/>
          </a:p>
          <a:p>
            <a:pPr algn="ctr">
              <a:buNone/>
            </a:pPr>
            <a:endParaRPr lang="ru-RU" u="sng" dirty="0" smtClean="0"/>
          </a:p>
          <a:p>
            <a:pPr algn="ctr">
              <a:buNone/>
            </a:pPr>
            <a:endParaRPr lang="ru-RU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Участники апробации: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Обучающиеся 5-х классов;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Классные руководители, работающие в 5-х классах;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Авторы программ </a:t>
            </a:r>
            <a:r>
              <a:rPr lang="ru-RU" dirty="0" err="1" smtClean="0"/>
              <a:t>апробационной</a:t>
            </a:r>
            <a:r>
              <a:rPr lang="ru-RU" dirty="0" smtClean="0"/>
              <a:t> </a:t>
            </a:r>
            <a:r>
              <a:rPr lang="ru-RU" dirty="0" err="1" smtClean="0"/>
              <a:t>леятельности</a:t>
            </a:r>
            <a:r>
              <a:rPr lang="ru-RU" dirty="0" smtClean="0"/>
              <a:t> и предмета «Основы проектирования».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330</TotalTime>
  <Words>943</Words>
  <Application>Microsoft Office PowerPoint</Application>
  <PresentationFormat>Экран (4:3)</PresentationFormat>
  <Paragraphs>101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Литейная</vt:lpstr>
      <vt:lpstr>Перспективы развития основного общего образования в свете ФГОС</vt:lpstr>
      <vt:lpstr>Слайд 2</vt:lpstr>
      <vt:lpstr>Организация подготовки к введению ФГОС ООО</vt:lpstr>
      <vt:lpstr>Состав школьной команды:</vt:lpstr>
      <vt:lpstr>Содержание работы Школьной команды</vt:lpstr>
      <vt:lpstr>Реализация плана работы ШК</vt:lpstr>
      <vt:lpstr>Выполнение плана работы МБОУ «СОШ № 8» по подготовке к введению ФГОС ООО </vt:lpstr>
      <vt:lpstr>Деятельность апробационной площадки</vt:lpstr>
      <vt:lpstr>Участники апробации:</vt:lpstr>
      <vt:lpstr>Актуальность  апробационной деятельности</vt:lpstr>
      <vt:lpstr>План реализации Программы апробационной деятельности МБОУ «СОШ №8»</vt:lpstr>
      <vt:lpstr>Ожидаемые результаты:</vt:lpstr>
      <vt:lpstr>Проектно-исследовательская деятельность предполагает:</vt:lpstr>
      <vt:lpstr>Слайд 14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Обобщение деятельности апробационной площадки по введению ФГОС за 2012 – 2013 учебный год</dc:title>
  <dc:creator>User</dc:creator>
  <cp:lastModifiedBy>админ</cp:lastModifiedBy>
  <cp:revision>40</cp:revision>
  <dcterms:created xsi:type="dcterms:W3CDTF">2013-08-26T22:37:19Z</dcterms:created>
  <dcterms:modified xsi:type="dcterms:W3CDTF">2013-12-16T09:30:56Z</dcterms:modified>
</cp:coreProperties>
</file>